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22"/>
  </p:notesMasterIdLst>
  <p:sldIdLst>
    <p:sldId id="256" r:id="rId2"/>
    <p:sldId id="257" r:id="rId3"/>
    <p:sldId id="260" r:id="rId4"/>
    <p:sldId id="280" r:id="rId5"/>
    <p:sldId id="281" r:id="rId6"/>
    <p:sldId id="277" r:id="rId7"/>
    <p:sldId id="272" r:id="rId8"/>
    <p:sldId id="282" r:id="rId9"/>
    <p:sldId id="274" r:id="rId10"/>
    <p:sldId id="270" r:id="rId11"/>
    <p:sldId id="279" r:id="rId12"/>
    <p:sldId id="273" r:id="rId13"/>
    <p:sldId id="275" r:id="rId14"/>
    <p:sldId id="262" r:id="rId15"/>
    <p:sldId id="263" r:id="rId16"/>
    <p:sldId id="265" r:id="rId17"/>
    <p:sldId id="266" r:id="rId18"/>
    <p:sldId id="267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361B-58A9-4920-9275-54D09CE66015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17298-CD54-4491-B757-21D9105AD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17298-CD54-4491-B757-21D9105AD1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DB61-8EA6-4D1A-8E86-07EFDD900897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B95727-BEE3-4212-9A40-D34CD273CB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E7B030-BCBD-49B1-852D-657DE091C75D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051BAE8-66E2-491C-9749-3B88F2E6170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PJ48sim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733800"/>
            <a:ext cx="7117180" cy="861420"/>
          </a:xfrm>
        </p:spPr>
        <p:txBody>
          <a:bodyPr/>
          <a:lstStyle/>
          <a:p>
            <a:r>
              <a:rPr lang="en-US" dirty="0" smtClean="0"/>
              <a:t>Created by Wes </a:t>
            </a:r>
            <a:r>
              <a:rPr lang="en-US" dirty="0" err="1" smtClean="0"/>
              <a:t>Emlet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848600" cy="1905000"/>
          </a:xfrm>
        </p:spPr>
        <p:txBody>
          <a:bodyPr/>
          <a:lstStyle/>
          <a:p>
            <a:r>
              <a:rPr lang="en-US" sz="7200" dirty="0" smtClean="0"/>
              <a:t>STEAM @ RWES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525" y="-8000"/>
            <a:ext cx="9163050" cy="1041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0" y="-8000"/>
            <a:ext cx="4762500" cy="60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797" y="-20447"/>
            <a:ext cx="9127620" cy="1040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44" y="52958"/>
            <a:ext cx="9145606" cy="900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-65067"/>
            <a:ext cx="9133027" cy="6877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1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Collaborative Planning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Mathematical Practices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5E Lesson Planning – Engage, Explore, Explain, Extend, Evaluate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we engage in STEAM?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57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791574" cy="4724400"/>
          </a:xfrm>
        </p:spPr>
        <p:txBody>
          <a:bodyPr/>
          <a:lstStyle/>
          <a:p>
            <a:pPr marL="447040" marR="8280" indent="-342900">
              <a:lnSpc>
                <a:spcPct val="101725"/>
              </a:lnSpc>
              <a:spcBef>
                <a:spcPts val="3040"/>
              </a:spcBef>
              <a:buBlip>
                <a:blip r:embed="rId3"/>
              </a:buBlip>
            </a:pPr>
            <a:r>
              <a:rPr lang="en-US" sz="2400" spc="-29" dirty="0" smtClean="0">
                <a:cs typeface="Constantia"/>
              </a:rPr>
              <a:t>M</a:t>
            </a:r>
            <a:r>
              <a:rPr lang="en-US" sz="2400" spc="0" dirty="0" smtClean="0">
                <a:cs typeface="Constantia"/>
              </a:rPr>
              <a:t>a</a:t>
            </a:r>
            <a:r>
              <a:rPr lang="en-US" sz="2400" spc="-59" dirty="0" smtClean="0">
                <a:cs typeface="Constantia"/>
              </a:rPr>
              <a:t>k</a:t>
            </a:r>
            <a:r>
              <a:rPr lang="en-US" sz="2400" spc="0" dirty="0" smtClean="0">
                <a:cs typeface="Constantia"/>
              </a:rPr>
              <a:t>e</a:t>
            </a:r>
            <a:r>
              <a:rPr lang="en-US" sz="2400" spc="-109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sense</a:t>
            </a:r>
            <a:r>
              <a:rPr lang="en-US" sz="2400" spc="-13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of</a:t>
            </a:r>
            <a:r>
              <a:rPr lang="en-US" sz="2400" spc="1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p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oblems</a:t>
            </a:r>
            <a:r>
              <a:rPr lang="en-US" sz="2400" spc="-14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 </a:t>
            </a:r>
            <a:r>
              <a:rPr lang="en-US" sz="2400" spc="0" dirty="0" smtClean="0">
                <a:cs typeface="Constantia"/>
              </a:rPr>
              <a:t>and</a:t>
            </a:r>
            <a:r>
              <a:rPr lang="en-US" sz="2400" spc="-34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perse</a:t>
            </a:r>
            <a:r>
              <a:rPr lang="en-US" sz="2400" spc="-59" dirty="0">
                <a:cs typeface="Constantia"/>
              </a:rPr>
              <a:t>v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3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75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in</a:t>
            </a:r>
            <a:r>
              <a:rPr lang="en-US" sz="2400" spc="-9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so</a:t>
            </a:r>
            <a:r>
              <a:rPr lang="en-US" sz="2400" spc="-25" dirty="0">
                <a:cs typeface="Constantia"/>
              </a:rPr>
              <a:t>l</a:t>
            </a:r>
            <a:r>
              <a:rPr lang="en-US" sz="2400" spc="0" dirty="0">
                <a:cs typeface="Constantia"/>
              </a:rPr>
              <a:t>ving</a:t>
            </a:r>
            <a:r>
              <a:rPr lang="en-US" sz="2400" spc="-4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them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570"/>
              </a:spcBef>
              <a:buBlip>
                <a:blip r:embed="rId3"/>
              </a:buBlip>
            </a:pPr>
            <a:r>
              <a:rPr lang="en-US" sz="2400" spc="-34" dirty="0" smtClean="0">
                <a:cs typeface="Constantia"/>
              </a:rPr>
              <a:t>R</a:t>
            </a:r>
            <a:r>
              <a:rPr lang="en-US" sz="2400" spc="0" dirty="0" smtClean="0">
                <a:cs typeface="Constantia"/>
              </a:rPr>
              <a:t>eason</a:t>
            </a:r>
            <a:r>
              <a:rPr lang="en-US" sz="2400" spc="-114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abst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act</a:t>
            </a:r>
            <a:r>
              <a:rPr lang="en-US" sz="2400" spc="-19" dirty="0">
                <a:cs typeface="Constantia"/>
              </a:rPr>
              <a:t>l</a:t>
            </a:r>
            <a:r>
              <a:rPr lang="en-US" sz="2400" spc="0" dirty="0">
                <a:cs typeface="Constantia"/>
              </a:rPr>
              <a:t>y</a:t>
            </a:r>
            <a:r>
              <a:rPr lang="en-US" sz="2400" spc="-16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and</a:t>
            </a:r>
            <a:r>
              <a:rPr lang="en-US" sz="2400" spc="-69" dirty="0">
                <a:cs typeface="Constantia"/>
              </a:rPr>
              <a:t> </a:t>
            </a:r>
            <a:r>
              <a:rPr lang="en-US" sz="2400" spc="0" dirty="0" smtClean="0">
                <a:cs typeface="Constantia"/>
              </a:rPr>
              <a:t>quantita</a:t>
            </a:r>
            <a:r>
              <a:rPr lang="en-US" sz="2400" spc="4" dirty="0" smtClean="0">
                <a:cs typeface="Constantia"/>
              </a:rPr>
              <a:t>t</a:t>
            </a:r>
            <a:r>
              <a:rPr lang="en-US" sz="2400" spc="-29" dirty="0" smtClean="0">
                <a:cs typeface="Constantia"/>
              </a:rPr>
              <a:t>i</a:t>
            </a:r>
            <a:r>
              <a:rPr lang="en-US" sz="2400" spc="-69" dirty="0" smtClean="0">
                <a:cs typeface="Constantia"/>
              </a:rPr>
              <a:t>v</a:t>
            </a:r>
            <a:r>
              <a:rPr lang="en-US" sz="2400" spc="0" dirty="0" smtClean="0">
                <a:cs typeface="Constantia"/>
              </a:rPr>
              <a:t>e</a:t>
            </a:r>
            <a:r>
              <a:rPr lang="en-US" sz="2400" spc="-34" dirty="0" smtClean="0">
                <a:cs typeface="Constantia"/>
              </a:rPr>
              <a:t>l</a:t>
            </a:r>
            <a:r>
              <a:rPr lang="en-US" sz="2400" spc="0" dirty="0" smtClean="0">
                <a:cs typeface="Constantia"/>
              </a:rPr>
              <a:t>y</a:t>
            </a:r>
          </a:p>
          <a:p>
            <a:pPr marL="447040" marR="58302" indent="-342900">
              <a:lnSpc>
                <a:spcPct val="101725"/>
              </a:lnSpc>
              <a:spcBef>
                <a:spcPts val="570"/>
              </a:spcBef>
              <a:buBlip>
                <a:blip r:embed="rId3"/>
              </a:buBlip>
            </a:pPr>
            <a:r>
              <a:rPr lang="en-US" sz="2400" spc="-44" dirty="0" smtClean="0">
                <a:cs typeface="Constantia"/>
              </a:rPr>
              <a:t>C</a:t>
            </a:r>
            <a:r>
              <a:rPr lang="en-US" sz="2400" spc="0" dirty="0" smtClean="0">
                <a:cs typeface="Constantia"/>
              </a:rPr>
              <a:t>o</a:t>
            </a:r>
            <a:r>
              <a:rPr lang="en-US" sz="2400" spc="-9" dirty="0" smtClean="0">
                <a:cs typeface="Constantia"/>
              </a:rPr>
              <a:t>n</a:t>
            </a:r>
            <a:r>
              <a:rPr lang="en-US" sz="2400" spc="0" dirty="0" smtClean="0">
                <a:cs typeface="Constantia"/>
              </a:rPr>
              <a:t>struct</a:t>
            </a:r>
            <a:r>
              <a:rPr lang="en-US" sz="2400" spc="-175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viable</a:t>
            </a:r>
            <a:r>
              <a:rPr lang="en-US" sz="2400" spc="-139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39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guments</a:t>
            </a:r>
            <a:r>
              <a:rPr lang="en-US" sz="2400" spc="-150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9" dirty="0">
                <a:cs typeface="Constantia"/>
              </a:rPr>
              <a:t>n</a:t>
            </a:r>
            <a:r>
              <a:rPr lang="en-US" sz="2400" spc="0" dirty="0">
                <a:cs typeface="Constantia"/>
              </a:rPr>
              <a:t>d</a:t>
            </a:r>
            <a:r>
              <a:rPr lang="en-US" sz="2400" spc="-6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cr</a:t>
            </a:r>
            <a:r>
              <a:rPr lang="en-US" sz="2400" spc="-14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tique</a:t>
            </a:r>
            <a:r>
              <a:rPr lang="en-US" sz="2400" spc="-9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the</a:t>
            </a:r>
            <a:r>
              <a:rPr lang="en-US" sz="2400" spc="-104" dirty="0">
                <a:cs typeface="Constantia"/>
              </a:rPr>
              <a:t> </a:t>
            </a:r>
            <a:r>
              <a:rPr lang="en-US" sz="2400" spc="-39" dirty="0" smtClean="0">
                <a:cs typeface="Constantia"/>
              </a:rPr>
              <a:t>r</a:t>
            </a:r>
            <a:r>
              <a:rPr lang="en-US" sz="2400" spc="0" dirty="0" smtClean="0">
                <a:cs typeface="Constantia"/>
              </a:rPr>
              <a:t>eas</a:t>
            </a:r>
            <a:r>
              <a:rPr lang="en-US" sz="2400" spc="-9" dirty="0" smtClean="0">
                <a:cs typeface="Constantia"/>
              </a:rPr>
              <a:t>o</a:t>
            </a:r>
            <a:r>
              <a:rPr lang="en-US" sz="2400" spc="0" dirty="0" smtClean="0">
                <a:cs typeface="Constantia"/>
              </a:rPr>
              <a:t>n</a:t>
            </a:r>
            <a:r>
              <a:rPr lang="en-US" sz="2400" spc="-9" dirty="0" smtClean="0">
                <a:cs typeface="Constantia"/>
              </a:rPr>
              <a:t>i</a:t>
            </a:r>
            <a:r>
              <a:rPr lang="en-US" sz="2400" spc="0" dirty="0" smtClean="0">
                <a:cs typeface="Constantia"/>
              </a:rPr>
              <a:t>ng</a:t>
            </a:r>
            <a:r>
              <a:rPr lang="en-US" sz="2400" dirty="0" smtClean="0">
                <a:cs typeface="Constantia"/>
              </a:rPr>
              <a:t> </a:t>
            </a:r>
            <a:r>
              <a:rPr lang="en-US" sz="3600" spc="0" baseline="1050" dirty="0" smtClean="0">
                <a:cs typeface="Constantia"/>
              </a:rPr>
              <a:t>of</a:t>
            </a:r>
            <a:r>
              <a:rPr lang="en-US" sz="3600" spc="-25" baseline="1050" dirty="0" smtClean="0">
                <a:cs typeface="Constantia"/>
              </a:rPr>
              <a:t> </a:t>
            </a:r>
            <a:r>
              <a:rPr lang="en-US" sz="3600" spc="0" baseline="1050" dirty="0">
                <a:cs typeface="Constantia"/>
              </a:rPr>
              <a:t>others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414"/>
              </a:spcBef>
              <a:buBlip>
                <a:blip r:embed="rId3"/>
              </a:buBlip>
            </a:pPr>
            <a:r>
              <a:rPr lang="en-US" sz="2400" spc="-54" dirty="0" smtClean="0">
                <a:cs typeface="Constantia"/>
              </a:rPr>
              <a:t>M</a:t>
            </a:r>
            <a:r>
              <a:rPr lang="en-US" sz="2400" spc="0" dirty="0" smtClean="0">
                <a:cs typeface="Constantia"/>
              </a:rPr>
              <a:t>odel</a:t>
            </a:r>
            <a:r>
              <a:rPr lang="en-US" sz="2400" spc="-75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with</a:t>
            </a:r>
            <a:r>
              <a:rPr lang="en-US" sz="2400" spc="-50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mathema</a:t>
            </a:r>
            <a:r>
              <a:rPr lang="en-US" sz="2400" spc="9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ics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573"/>
              </a:spcBef>
              <a:buBlip>
                <a:blip r:embed="rId3"/>
              </a:buBlip>
            </a:pPr>
            <a:r>
              <a:rPr lang="en-US" sz="2400" spc="-54" dirty="0" smtClean="0">
                <a:cs typeface="Constantia"/>
              </a:rPr>
              <a:t>U</a:t>
            </a:r>
            <a:r>
              <a:rPr lang="en-US" sz="2400" spc="0" dirty="0" smtClean="0">
                <a:cs typeface="Constantia"/>
              </a:rPr>
              <a:t>se</a:t>
            </a:r>
            <a:r>
              <a:rPr lang="en-US" sz="2400" spc="-134" dirty="0" smtClean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9" dirty="0">
                <a:cs typeface="Constantia"/>
              </a:rPr>
              <a:t>p</a:t>
            </a:r>
            <a:r>
              <a:rPr lang="en-US" sz="2400" spc="0" dirty="0">
                <a:cs typeface="Constantia"/>
              </a:rPr>
              <a:t>p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o</a:t>
            </a:r>
            <a:r>
              <a:rPr lang="en-US" sz="2400" spc="-9" dirty="0">
                <a:cs typeface="Constantia"/>
              </a:rPr>
              <a:t>p</a:t>
            </a:r>
            <a:r>
              <a:rPr lang="en-US" sz="2400" spc="0" dirty="0">
                <a:cs typeface="Constantia"/>
              </a:rPr>
              <a:t>r</a:t>
            </a:r>
            <a:r>
              <a:rPr lang="en-US" sz="2400" spc="-9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34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84" dirty="0">
                <a:cs typeface="Constantia"/>
              </a:rPr>
              <a:t> </a:t>
            </a:r>
            <a:r>
              <a:rPr lang="en-US" sz="2400" spc="-29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o</a:t>
            </a:r>
            <a:r>
              <a:rPr lang="en-US" sz="2400" spc="-9" dirty="0">
                <a:cs typeface="Constantia"/>
              </a:rPr>
              <a:t>o</a:t>
            </a:r>
            <a:r>
              <a:rPr lang="en-US" sz="2400" spc="0" dirty="0">
                <a:cs typeface="Constantia"/>
              </a:rPr>
              <a:t>ls</a:t>
            </a:r>
            <a:r>
              <a:rPr lang="en-US" sz="2400" spc="-13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st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34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eg</a:t>
            </a:r>
            <a:r>
              <a:rPr lang="en-US" sz="2400" spc="-9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cal</a:t>
            </a:r>
            <a:r>
              <a:rPr lang="en-US" sz="2400" spc="-29" dirty="0">
                <a:cs typeface="Constantia"/>
              </a:rPr>
              <a:t>l</a:t>
            </a:r>
            <a:r>
              <a:rPr lang="en-US" sz="2400" spc="0" dirty="0">
                <a:cs typeface="Constantia"/>
              </a:rPr>
              <a:t>y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570"/>
              </a:spcBef>
              <a:buBlip>
                <a:blip r:embed="rId3"/>
              </a:buBlip>
            </a:pPr>
            <a:r>
              <a:rPr lang="en-US" sz="2400" spc="0" dirty="0" smtClean="0">
                <a:cs typeface="Constantia"/>
              </a:rPr>
              <a:t>A</a:t>
            </a:r>
            <a:r>
              <a:rPr lang="en-US" sz="2400" spc="-34" dirty="0" smtClean="0">
                <a:cs typeface="Constantia"/>
              </a:rPr>
              <a:t>t</a:t>
            </a:r>
            <a:r>
              <a:rPr lang="en-US" sz="2400" spc="-29" dirty="0" smtClean="0">
                <a:cs typeface="Constantia"/>
              </a:rPr>
              <a:t>t</a:t>
            </a:r>
            <a:r>
              <a:rPr lang="en-US" sz="2400" spc="0" dirty="0" smtClean="0">
                <a:cs typeface="Constantia"/>
              </a:rPr>
              <a:t>end</a:t>
            </a:r>
            <a:r>
              <a:rPr lang="en-US" sz="2400" spc="-54" dirty="0" smtClean="0">
                <a:cs typeface="Constantia"/>
              </a:rPr>
              <a:t> </a:t>
            </a:r>
            <a:r>
              <a:rPr lang="en-US" sz="2400" spc="-29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o</a:t>
            </a:r>
            <a:r>
              <a:rPr lang="en-US" sz="2400" spc="-12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p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ecis</a:t>
            </a:r>
            <a:r>
              <a:rPr lang="en-US" sz="2400" spc="-9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on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570"/>
              </a:spcBef>
              <a:buBlip>
                <a:blip r:embed="rId3"/>
              </a:buBlip>
            </a:pPr>
            <a:r>
              <a:rPr lang="en-US" sz="2400" spc="34" dirty="0" smtClean="0">
                <a:cs typeface="Constantia"/>
              </a:rPr>
              <a:t>L</a:t>
            </a:r>
            <a:r>
              <a:rPr lang="en-US" sz="2400" spc="0" dirty="0" smtClean="0">
                <a:cs typeface="Constantia"/>
              </a:rPr>
              <a:t>o</a:t>
            </a:r>
            <a:r>
              <a:rPr lang="en-US" sz="2400" spc="-9" dirty="0" smtClean="0">
                <a:cs typeface="Constantia"/>
              </a:rPr>
              <a:t>o</a:t>
            </a:r>
            <a:r>
              <a:rPr lang="en-US" sz="2400" spc="0" dirty="0" smtClean="0">
                <a:cs typeface="Constantia"/>
              </a:rPr>
              <a:t>k</a:t>
            </a:r>
            <a:r>
              <a:rPr lang="en-US" sz="2400" spc="-64" dirty="0" smtClean="0">
                <a:cs typeface="Constantia"/>
              </a:rPr>
              <a:t> </a:t>
            </a:r>
            <a:r>
              <a:rPr lang="en-US" sz="2400" spc="-25" dirty="0">
                <a:cs typeface="Constantia"/>
              </a:rPr>
              <a:t>f</a:t>
            </a:r>
            <a:r>
              <a:rPr lang="en-US" sz="2400" spc="0" dirty="0">
                <a:cs typeface="Constantia"/>
              </a:rPr>
              <a:t>or</a:t>
            </a:r>
            <a:r>
              <a:rPr lang="en-US" sz="2400" spc="-150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and</a:t>
            </a:r>
            <a:r>
              <a:rPr lang="en-US" sz="2400" spc="-9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ma</a:t>
            </a:r>
            <a:r>
              <a:rPr lang="en-US" sz="2400" spc="-59" dirty="0">
                <a:cs typeface="Constantia"/>
              </a:rPr>
              <a:t>k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100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use</a:t>
            </a:r>
            <a:r>
              <a:rPr lang="en-US" sz="2400" spc="-13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of</a:t>
            </a:r>
            <a:r>
              <a:rPr lang="en-US" sz="2400" spc="-9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str</a:t>
            </a:r>
            <a:r>
              <a:rPr lang="en-US" sz="2400" spc="4" dirty="0">
                <a:cs typeface="Constantia"/>
              </a:rPr>
              <a:t>u</a:t>
            </a:r>
            <a:r>
              <a:rPr lang="en-US" sz="2400" spc="0" dirty="0">
                <a:cs typeface="Constantia"/>
              </a:rPr>
              <a:t>ctu</a:t>
            </a:r>
            <a:r>
              <a:rPr lang="en-US" sz="2400" spc="-39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</a:t>
            </a:r>
            <a:endParaRPr lang="en-US" sz="2400" dirty="0">
              <a:cs typeface="Constantia"/>
            </a:endParaRPr>
          </a:p>
          <a:p>
            <a:pPr marL="447040" marR="58302" indent="-342900">
              <a:lnSpc>
                <a:spcPct val="101725"/>
              </a:lnSpc>
              <a:spcBef>
                <a:spcPts val="572"/>
              </a:spcBef>
              <a:buBlip>
                <a:blip r:embed="rId3"/>
              </a:buBlip>
            </a:pPr>
            <a:r>
              <a:rPr lang="en-US" sz="2400" spc="34" dirty="0" smtClean="0">
                <a:cs typeface="Constantia"/>
              </a:rPr>
              <a:t>L</a:t>
            </a:r>
            <a:r>
              <a:rPr lang="en-US" sz="2400" spc="0" dirty="0" smtClean="0">
                <a:cs typeface="Constantia"/>
              </a:rPr>
              <a:t>o</a:t>
            </a:r>
            <a:r>
              <a:rPr lang="en-US" sz="2400" spc="-9" dirty="0" smtClean="0">
                <a:cs typeface="Constantia"/>
              </a:rPr>
              <a:t>o</a:t>
            </a:r>
            <a:r>
              <a:rPr lang="en-US" sz="2400" spc="0" dirty="0" smtClean="0">
                <a:cs typeface="Constantia"/>
              </a:rPr>
              <a:t>k</a:t>
            </a:r>
            <a:r>
              <a:rPr lang="en-US" sz="2400" spc="-64" dirty="0" smtClean="0">
                <a:cs typeface="Constantia"/>
              </a:rPr>
              <a:t> </a:t>
            </a:r>
            <a:r>
              <a:rPr lang="en-US" sz="2400" spc="-29" dirty="0">
                <a:cs typeface="Constantia"/>
              </a:rPr>
              <a:t>f</a:t>
            </a:r>
            <a:r>
              <a:rPr lang="en-US" sz="2400" spc="0" dirty="0">
                <a:cs typeface="Constantia"/>
              </a:rPr>
              <a:t>or</a:t>
            </a:r>
            <a:r>
              <a:rPr lang="en-US" sz="2400" spc="-150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a</a:t>
            </a:r>
            <a:r>
              <a:rPr lang="en-US" sz="2400" spc="-9" dirty="0">
                <a:cs typeface="Constantia"/>
              </a:rPr>
              <a:t>n</a:t>
            </a:r>
            <a:r>
              <a:rPr lang="en-US" sz="2400" spc="0" dirty="0">
                <a:cs typeface="Constantia"/>
              </a:rPr>
              <a:t>d</a:t>
            </a:r>
            <a:r>
              <a:rPr lang="en-US" sz="2400" spc="-64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29" dirty="0">
                <a:cs typeface="Constantia"/>
              </a:rPr>
              <a:t>x</a:t>
            </a:r>
            <a:r>
              <a:rPr lang="en-US" sz="2400" spc="0" dirty="0">
                <a:cs typeface="Constantia"/>
              </a:rPr>
              <a:t>p</a:t>
            </a:r>
            <a:r>
              <a:rPr lang="en-US" sz="2400" spc="-44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ess</a:t>
            </a:r>
            <a:r>
              <a:rPr lang="en-US" sz="2400" spc="-94" dirty="0">
                <a:cs typeface="Constantia"/>
              </a:rPr>
              <a:t> </a:t>
            </a:r>
            <a:r>
              <a:rPr lang="en-US" sz="2400" spc="-39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egular</a:t>
            </a:r>
            <a:r>
              <a:rPr lang="en-US" sz="2400" spc="-9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ty</a:t>
            </a:r>
            <a:r>
              <a:rPr lang="en-US" sz="2400" spc="-79" dirty="0">
                <a:cs typeface="Constantia"/>
              </a:rPr>
              <a:t> </a:t>
            </a:r>
            <a:r>
              <a:rPr lang="en-US" sz="2400" spc="0" dirty="0">
                <a:cs typeface="Constantia"/>
              </a:rPr>
              <a:t>in</a:t>
            </a:r>
            <a:r>
              <a:rPr lang="en-US" sz="2400" spc="-75" dirty="0">
                <a:cs typeface="Constantia"/>
              </a:rPr>
              <a:t> </a:t>
            </a:r>
            <a:r>
              <a:rPr lang="en-US" sz="2400" spc="-39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</a:t>
            </a:r>
            <a:r>
              <a:rPr lang="en-US" sz="2400" spc="-4" dirty="0">
                <a:cs typeface="Constantia"/>
              </a:rPr>
              <a:t>p</a:t>
            </a:r>
            <a:r>
              <a:rPr lang="en-US" sz="2400" spc="0" dirty="0">
                <a:cs typeface="Constantia"/>
              </a:rPr>
              <a:t>ea</a:t>
            </a:r>
            <a:r>
              <a:rPr lang="en-US" sz="2400" spc="-34" dirty="0">
                <a:cs typeface="Constantia"/>
              </a:rPr>
              <a:t>t</a:t>
            </a:r>
            <a:r>
              <a:rPr lang="en-US" sz="2400" spc="0" dirty="0">
                <a:cs typeface="Constantia"/>
              </a:rPr>
              <a:t>ed</a:t>
            </a:r>
            <a:r>
              <a:rPr lang="en-US" sz="2400" spc="-54" dirty="0">
                <a:cs typeface="Constantia"/>
              </a:rPr>
              <a:t> </a:t>
            </a:r>
            <a:r>
              <a:rPr lang="en-US" sz="2400" spc="-39" dirty="0">
                <a:cs typeface="Constantia"/>
              </a:rPr>
              <a:t>r</a:t>
            </a:r>
            <a:r>
              <a:rPr lang="en-US" sz="2400" spc="0" dirty="0">
                <a:cs typeface="Constantia"/>
              </a:rPr>
              <a:t>eas</a:t>
            </a:r>
            <a:r>
              <a:rPr lang="en-US" sz="2400" spc="-9" dirty="0">
                <a:cs typeface="Constantia"/>
              </a:rPr>
              <a:t>o</a:t>
            </a:r>
            <a:r>
              <a:rPr lang="en-US" sz="2400" spc="0" dirty="0">
                <a:cs typeface="Constantia"/>
              </a:rPr>
              <a:t>n</a:t>
            </a:r>
            <a:r>
              <a:rPr lang="en-US" sz="2400" spc="-9" dirty="0">
                <a:cs typeface="Constantia"/>
              </a:rPr>
              <a:t>i</a:t>
            </a:r>
            <a:r>
              <a:rPr lang="en-US" sz="2400" spc="0" dirty="0">
                <a:cs typeface="Constantia"/>
              </a:rPr>
              <a:t>ng</a:t>
            </a:r>
            <a:endParaRPr lang="en-US" sz="2400" dirty="0">
              <a:cs typeface="Constant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/>
              <a:t>STUDENTS are constructing knowledge</a:t>
            </a:r>
          </a:p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/>
              <a:t>STUDENTS are thinking and analyzing</a:t>
            </a:r>
          </a:p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/>
              <a:t>STUDENTS are understanding and applying knowledge</a:t>
            </a:r>
          </a:p>
          <a:p>
            <a:pPr>
              <a:buClr>
                <a:srgbClr val="00B050"/>
              </a:buClr>
            </a:pPr>
            <a:endParaRPr lang="en-US" sz="2400" dirty="0" smtClean="0"/>
          </a:p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/>
              <a:t>Teachers are facilitating and guiding instruction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5E Lesson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Blip>
                <a:blip r:embed="rId2"/>
              </a:buBlip>
            </a:pPr>
            <a:r>
              <a:rPr lang="en-US" sz="2400" dirty="0"/>
              <a:t>Quarterly STEAM Days </a:t>
            </a:r>
            <a:endParaRPr lang="en-US" sz="2400" dirty="0" smtClean="0"/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STEAM Committee</a:t>
            </a:r>
            <a:endParaRPr lang="en-US" sz="2400" dirty="0"/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STEAM Night (AKA Science Fair - December)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STEAM Career Day/Night </a:t>
            </a:r>
            <a:endParaRPr lang="en-US" sz="2400" dirty="0"/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After School STEAM Clubs – Betty Elder </a:t>
            </a:r>
          </a:p>
          <a:p>
            <a:pPr marL="347662" lvl="3" indent="0">
              <a:buNone/>
            </a:pPr>
            <a:r>
              <a:rPr lang="en-US" sz="2400" dirty="0" smtClean="0"/>
              <a:t>	NASA’s Best, MESA, Math 24, Sea Perch…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400" dirty="0" smtClean="0"/>
              <a:t>Technology Workshops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58174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2014/2015 STEAM Initiatives at RWES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r>
              <a:rPr lang="en-US" dirty="0"/>
              <a:t> </a:t>
            </a:r>
            <a:r>
              <a:rPr lang="en-US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sz="2400" dirty="0" err="1" smtClean="0"/>
              <a:t>Chromebooks</a:t>
            </a:r>
            <a:r>
              <a:rPr lang="en-US" sz="2400" dirty="0"/>
              <a:t> </a:t>
            </a:r>
            <a:endParaRPr lang="en-US" sz="2400" dirty="0" smtClean="0"/>
          </a:p>
          <a:p>
            <a:pPr marL="687388" lvl="2" indent="-342900">
              <a:buBlip>
                <a:blip r:embed="rId2"/>
              </a:buBlip>
            </a:pPr>
            <a:r>
              <a:rPr lang="en-US" sz="2200" dirty="0" err="1" smtClean="0"/>
              <a:t>Nearpod</a:t>
            </a:r>
            <a:r>
              <a:rPr lang="en-US" sz="2200" dirty="0" smtClean="0"/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err="1" smtClean="0"/>
              <a:t>Smartboards</a:t>
            </a:r>
            <a:endParaRPr lang="en-US" sz="24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Smart Response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Updates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Keep your login secure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Discovery Streaming Access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Streaming FYI’s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Blackboard Access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Students and Searching – No Google or Search Bar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Fair Use </a:t>
            </a:r>
            <a:r>
              <a:rPr lang="en-US" sz="2400" dirty="0"/>
              <a:t> </a:t>
            </a:r>
            <a:r>
              <a:rPr lang="en-US" sz="2400" dirty="0" smtClean="0"/>
              <a:t>and Copyright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Computer Lab Sign Out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Laptop Cart Sign Out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Personal Devices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Projector Filters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Turn off equipment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Reminders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AACPS Blackboard</a:t>
            </a:r>
            <a:r>
              <a:rPr lang="en-US" sz="2400" dirty="0"/>
              <a:t> </a:t>
            </a:r>
            <a:r>
              <a:rPr lang="en-US" sz="2400" dirty="0" smtClean="0"/>
              <a:t>– Tech Connections 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wednesdayswithwes.weebly.com</a:t>
            </a:r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Karen </a:t>
            </a:r>
            <a:r>
              <a:rPr lang="en-US" sz="2400" dirty="0" err="1" smtClean="0"/>
              <a:t>Cordle</a:t>
            </a:r>
            <a:endParaRPr lang="en-US" sz="2400" dirty="0" smtClean="0"/>
          </a:p>
          <a:p>
            <a:pPr marL="285750" indent="-285750">
              <a:buBlip>
                <a:blip r:embed="rId2"/>
              </a:buBlip>
            </a:pPr>
            <a:r>
              <a:rPr lang="en-US" sz="2400" dirty="0" smtClean="0"/>
              <a:t>Help Desk (410) 222-5135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Describe the importance of STEAM? 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Explain </a:t>
            </a:r>
            <a:r>
              <a:rPr lang="en-US" sz="2400" dirty="0"/>
              <a:t>the STEAM initiatives RWES is taking to our families and local business </a:t>
            </a:r>
            <a:r>
              <a:rPr lang="en-US" sz="2400" dirty="0" smtClean="0"/>
              <a:t>partners?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(Did We) complete </a:t>
            </a:r>
            <a:r>
              <a:rPr lang="en-US" sz="2400" dirty="0"/>
              <a:t>a technology interest </a:t>
            </a:r>
            <a:r>
              <a:rPr lang="en-US" sz="2400" dirty="0" smtClean="0"/>
              <a:t>inventory/survey?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(Did We) review the technology resources and updates?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(Are We) familiar with Google </a:t>
            </a:r>
            <a:r>
              <a:rPr lang="en-US" sz="2400" dirty="0" err="1" smtClean="0"/>
              <a:t>Chromebooks</a:t>
            </a:r>
            <a:r>
              <a:rPr lang="en-US" sz="2400" dirty="0" smtClean="0"/>
              <a:t> and </a:t>
            </a:r>
            <a:r>
              <a:rPr lang="en-US" sz="2400" dirty="0" err="1" smtClean="0"/>
              <a:t>Nearpod</a:t>
            </a:r>
            <a:r>
              <a:rPr lang="en-US" sz="24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Blip>
                <a:blip r:embed="rId2"/>
              </a:buBlip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Review Our Outcomes: Can We: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Outcomes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What is STEAM?</a:t>
            </a:r>
          </a:p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/>
              <a:t>Why STEAM?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STEAM Opportunities @ RWES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Technology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Resources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Do You Still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Participants will be able to describe the importance of STEAM  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Participants will be able to explain the STEAM initiatives RWES is taking to our families and local business partners </a:t>
            </a:r>
            <a:endParaRPr lang="en-US" sz="24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400" dirty="0"/>
              <a:t>Participants will complete a technology interest inventory/survey </a:t>
            </a:r>
            <a:endParaRPr lang="en-US" sz="24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Participants will review the technology resources and updates from technology office</a:t>
            </a:r>
            <a:endParaRPr lang="en-US" sz="2400" dirty="0"/>
          </a:p>
          <a:p>
            <a:pPr marL="342900" indent="-342900">
              <a:buBlip>
                <a:blip r:embed="rId2"/>
              </a:buBlip>
            </a:pPr>
            <a:r>
              <a:rPr lang="en-US" sz="2400" dirty="0" smtClean="0"/>
              <a:t>Participants will become familiar with Google </a:t>
            </a:r>
            <a:r>
              <a:rPr lang="en-US" sz="2400" dirty="0" err="1" smtClean="0"/>
              <a:t>Chromebooks</a:t>
            </a:r>
            <a:r>
              <a:rPr lang="en-US" sz="2400" dirty="0" smtClean="0"/>
              <a:t> and </a:t>
            </a:r>
            <a:r>
              <a:rPr lang="en-US" sz="2400" dirty="0" err="1" smtClean="0"/>
              <a:t>Nearpod</a:t>
            </a:r>
            <a:r>
              <a:rPr lang="en-US" sz="2400" dirty="0" smtClean="0"/>
              <a:t> in order to engage and manage students in  a classroom setting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Blip>
                <a:blip r:embed="rId2"/>
              </a:buBlip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Video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www.youtube.com/watch?v=AlPJ48simtE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8333"/>
          <a:stretch/>
        </p:blipFill>
        <p:spPr>
          <a:xfrm>
            <a:off x="748144" y="858505"/>
            <a:ext cx="7633855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do you think it’s important to implement STEAM </a:t>
            </a:r>
            <a:r>
              <a:rPr lang="en-US" dirty="0" smtClean="0"/>
              <a:t>in elementary school?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70840" marR="83941" indent="-342900">
              <a:lnSpc>
                <a:spcPct val="101725"/>
              </a:lnSpc>
              <a:spcBef>
                <a:spcPts val="1399"/>
              </a:spcBef>
              <a:buBlip>
                <a:blip r:embed="rId2"/>
              </a:buBlip>
            </a:pPr>
            <a:r>
              <a:rPr lang="en-US" sz="2400" spc="0" dirty="0" smtClean="0">
                <a:cs typeface="Calibri"/>
              </a:rPr>
              <a:t>inqu</a:t>
            </a:r>
            <a:r>
              <a:rPr lang="en-US" sz="2400" spc="-14" dirty="0" smtClean="0">
                <a:cs typeface="Calibri"/>
              </a:rPr>
              <a:t>i</a:t>
            </a:r>
            <a:r>
              <a:rPr lang="en-US" sz="2400" spc="14" dirty="0" smtClean="0">
                <a:cs typeface="Calibri"/>
              </a:rPr>
              <a:t>r</a:t>
            </a:r>
            <a:r>
              <a:rPr lang="en-US" sz="2400" spc="9" dirty="0" smtClean="0">
                <a:cs typeface="Calibri"/>
              </a:rPr>
              <a:t>y</a:t>
            </a:r>
            <a:r>
              <a:rPr lang="en-US" sz="2400" spc="0" dirty="0" smtClean="0">
                <a:cs typeface="Calibri"/>
              </a:rPr>
              <a:t>-based </a:t>
            </a:r>
            <a:r>
              <a:rPr lang="en-US" sz="2400" spc="0" dirty="0">
                <a:cs typeface="Calibri"/>
              </a:rPr>
              <a:t>learn</a:t>
            </a:r>
            <a:r>
              <a:rPr lang="en-US" sz="2400" spc="-4" dirty="0">
                <a:cs typeface="Calibri"/>
              </a:rPr>
              <a:t>i</a:t>
            </a:r>
            <a:r>
              <a:rPr lang="en-US" sz="2400" spc="0" dirty="0">
                <a:cs typeface="Calibri"/>
              </a:rPr>
              <a:t>ng</a:t>
            </a:r>
            <a:endParaRPr lang="en-US" sz="2400" dirty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77"/>
              </a:spcBef>
              <a:buBlip>
                <a:blip r:embed="rId2"/>
              </a:buBlip>
            </a:pPr>
            <a:r>
              <a:rPr lang="en-US" sz="2400" spc="9" dirty="0" smtClean="0">
                <a:cs typeface="Calibri"/>
              </a:rPr>
              <a:t>t</a:t>
            </a:r>
            <a:r>
              <a:rPr lang="en-US" sz="2400" spc="-84" dirty="0" smtClean="0">
                <a:cs typeface="Calibri"/>
              </a:rPr>
              <a:t>r</a:t>
            </a:r>
            <a:r>
              <a:rPr lang="en-US" sz="2400" spc="0" dirty="0" smtClean="0">
                <a:cs typeface="Calibri"/>
              </a:rPr>
              <a:t>ansdiscip</a:t>
            </a:r>
            <a:r>
              <a:rPr lang="en-US" sz="2400" spc="-9" dirty="0" smtClean="0">
                <a:cs typeface="Calibri"/>
              </a:rPr>
              <a:t>l</a:t>
            </a:r>
            <a:r>
              <a:rPr lang="en-US" sz="2400" spc="0" dirty="0" smtClean="0">
                <a:cs typeface="Calibri"/>
              </a:rPr>
              <a:t>ina</a:t>
            </a:r>
            <a:r>
              <a:rPr lang="en-US" sz="2400" spc="19" dirty="0" smtClean="0">
                <a:cs typeface="Calibri"/>
              </a:rPr>
              <a:t>r</a:t>
            </a:r>
            <a:r>
              <a:rPr lang="en-US" sz="2400" spc="0" dirty="0" smtClean="0">
                <a:cs typeface="Calibri"/>
              </a:rPr>
              <a:t>y </a:t>
            </a:r>
            <a:r>
              <a:rPr lang="en-US" sz="2400" spc="0" dirty="0">
                <a:cs typeface="Calibri"/>
              </a:rPr>
              <a:t>app</a:t>
            </a:r>
            <a:r>
              <a:rPr lang="en-US" sz="2400" spc="-54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o</a:t>
            </a:r>
            <a:r>
              <a:rPr lang="en-US" sz="2400" spc="4" dirty="0">
                <a:cs typeface="Calibri"/>
              </a:rPr>
              <a:t>a</a:t>
            </a:r>
            <a:r>
              <a:rPr lang="en-US" sz="2400" spc="0" dirty="0">
                <a:cs typeface="Calibri"/>
              </a:rPr>
              <a:t>ches</a:t>
            </a:r>
            <a:endParaRPr lang="en-US" sz="2400" dirty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79"/>
              </a:spcBef>
              <a:buBlip>
                <a:blip r:embed="rId2"/>
              </a:buBlip>
            </a:pPr>
            <a:r>
              <a:rPr lang="en-US" sz="2400" spc="-34" dirty="0" smtClean="0">
                <a:cs typeface="Calibri"/>
              </a:rPr>
              <a:t>c</a:t>
            </a:r>
            <a:r>
              <a:rPr lang="en-US" sz="2400" spc="0" dirty="0" smtClean="0">
                <a:cs typeface="Calibri"/>
              </a:rPr>
              <a:t>ollabo</a:t>
            </a:r>
            <a:r>
              <a:rPr lang="en-US" sz="2400" spc="-79" dirty="0" smtClean="0">
                <a:cs typeface="Calibri"/>
              </a:rPr>
              <a:t>r</a:t>
            </a:r>
            <a:r>
              <a:rPr lang="en-US" sz="2400" spc="-29" dirty="0" smtClean="0">
                <a:cs typeface="Calibri"/>
              </a:rPr>
              <a:t>a</a:t>
            </a:r>
            <a:r>
              <a:rPr lang="en-US" sz="2400" spc="0" dirty="0" smtClean="0">
                <a:cs typeface="Calibri"/>
              </a:rPr>
              <a:t>tion</a:t>
            </a:r>
            <a:endParaRPr lang="en-US" sz="2400" dirty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80"/>
              </a:spcBef>
              <a:buBlip>
                <a:blip r:embed="rId2"/>
              </a:buBlip>
            </a:pPr>
            <a:r>
              <a:rPr lang="en-US" sz="2400" spc="-50" dirty="0" smtClean="0">
                <a:cs typeface="Calibri"/>
              </a:rPr>
              <a:t>r</a:t>
            </a:r>
            <a:r>
              <a:rPr lang="en-US" sz="2400" spc="0" dirty="0" smtClean="0">
                <a:cs typeface="Calibri"/>
              </a:rPr>
              <a:t>el</a:t>
            </a:r>
            <a:r>
              <a:rPr lang="en-US" sz="2400" spc="-19" dirty="0" smtClean="0">
                <a:cs typeface="Calibri"/>
              </a:rPr>
              <a:t>e</a:t>
            </a:r>
            <a:r>
              <a:rPr lang="en-US" sz="2400" spc="-64" dirty="0" smtClean="0">
                <a:cs typeface="Calibri"/>
              </a:rPr>
              <a:t>v</a:t>
            </a:r>
            <a:r>
              <a:rPr lang="en-US" sz="2400" spc="0" dirty="0" smtClean="0">
                <a:cs typeface="Calibri"/>
              </a:rPr>
              <a:t>a</a:t>
            </a:r>
            <a:r>
              <a:rPr lang="en-US" sz="2400" spc="-29" dirty="0" smtClean="0">
                <a:cs typeface="Calibri"/>
              </a:rPr>
              <a:t>n</a:t>
            </a:r>
            <a:r>
              <a:rPr lang="en-US" sz="2400" spc="0" dirty="0" smtClean="0">
                <a:cs typeface="Calibri"/>
              </a:rPr>
              <a:t>t </a:t>
            </a:r>
            <a:r>
              <a:rPr lang="en-US" sz="2400" spc="-29" dirty="0">
                <a:cs typeface="Calibri"/>
              </a:rPr>
              <a:t>c</a:t>
            </a:r>
            <a:r>
              <a:rPr lang="en-US" sz="2400" spc="0" dirty="0">
                <a:cs typeface="Calibri"/>
              </a:rPr>
              <a:t>o</a:t>
            </a:r>
            <a:r>
              <a:rPr lang="en-US" sz="2400" spc="-29" dirty="0">
                <a:cs typeface="Calibri"/>
              </a:rPr>
              <a:t>n</a:t>
            </a:r>
            <a:r>
              <a:rPr lang="en-US" sz="2400" spc="-44" dirty="0">
                <a:cs typeface="Calibri"/>
              </a:rPr>
              <a:t>t</a:t>
            </a:r>
            <a:r>
              <a:rPr lang="en-US" sz="2400" spc="0" dirty="0">
                <a:cs typeface="Calibri"/>
              </a:rPr>
              <a:t>e</a:t>
            </a:r>
            <a:r>
              <a:rPr lang="en-US" sz="2400" spc="-29" dirty="0">
                <a:cs typeface="Calibri"/>
              </a:rPr>
              <a:t>n</a:t>
            </a:r>
            <a:r>
              <a:rPr lang="en-US" sz="2400" spc="0" dirty="0">
                <a:cs typeface="Calibri"/>
              </a:rPr>
              <a:t>t</a:t>
            </a:r>
            <a:endParaRPr lang="en-US" sz="2400" dirty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77"/>
              </a:spcBef>
              <a:buBlip>
                <a:blip r:embed="rId2"/>
              </a:buBlip>
            </a:pPr>
            <a:r>
              <a:rPr lang="en-US" sz="2400" spc="0" dirty="0" smtClean="0">
                <a:cs typeface="Calibri"/>
              </a:rPr>
              <a:t>p</a:t>
            </a:r>
            <a:r>
              <a:rPr lang="en-US" sz="2400" spc="-59" dirty="0" smtClean="0">
                <a:cs typeface="Calibri"/>
              </a:rPr>
              <a:t>r</a:t>
            </a:r>
            <a:r>
              <a:rPr lang="en-US" sz="2400" spc="0" dirty="0" smtClean="0">
                <a:cs typeface="Calibri"/>
              </a:rPr>
              <a:t>oj</a:t>
            </a:r>
            <a:r>
              <a:rPr lang="en-US" sz="2400" spc="4" dirty="0" smtClean="0">
                <a:cs typeface="Calibri"/>
              </a:rPr>
              <a:t>e</a:t>
            </a:r>
            <a:r>
              <a:rPr lang="en-US" sz="2400" spc="0" dirty="0" smtClean="0">
                <a:cs typeface="Calibri"/>
              </a:rPr>
              <a:t>c</a:t>
            </a:r>
            <a:r>
              <a:rPr lang="en-US" sz="2400" spc="14" dirty="0" smtClean="0">
                <a:cs typeface="Calibri"/>
              </a:rPr>
              <a:t>t</a:t>
            </a:r>
            <a:r>
              <a:rPr lang="en-US" sz="2400" spc="0" dirty="0" smtClean="0">
                <a:cs typeface="Calibri"/>
              </a:rPr>
              <a:t>-based activ</a:t>
            </a:r>
            <a:r>
              <a:rPr lang="en-US" sz="2400" spc="-4" dirty="0" smtClean="0">
                <a:cs typeface="Calibri"/>
              </a:rPr>
              <a:t>i</a:t>
            </a:r>
            <a:r>
              <a:rPr lang="en-US" sz="2400" spc="0" dirty="0" smtClean="0">
                <a:cs typeface="Calibri"/>
              </a:rPr>
              <a:t>ties</a:t>
            </a:r>
            <a:endParaRPr lang="en-US" sz="2400" dirty="0" smtClean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79"/>
              </a:spcBef>
              <a:buBlip>
                <a:blip r:embed="rId2"/>
              </a:buBlip>
            </a:pPr>
            <a:r>
              <a:rPr lang="en-US" sz="2400" spc="0" dirty="0" smtClean="0">
                <a:cs typeface="Calibri"/>
              </a:rPr>
              <a:t>inn</a:t>
            </a:r>
            <a:r>
              <a:rPr lang="en-US" sz="2400" spc="-14" dirty="0" smtClean="0">
                <a:cs typeface="Calibri"/>
              </a:rPr>
              <a:t>o</a:t>
            </a:r>
            <a:r>
              <a:rPr lang="en-US" sz="2400" spc="-64" dirty="0" smtClean="0">
                <a:cs typeface="Calibri"/>
              </a:rPr>
              <a:t>v</a:t>
            </a:r>
            <a:r>
              <a:rPr lang="en-US" sz="2400" spc="-29" dirty="0" smtClean="0">
                <a:cs typeface="Calibri"/>
              </a:rPr>
              <a:t>a</a:t>
            </a:r>
            <a:r>
              <a:rPr lang="en-US" sz="2400" spc="0" dirty="0" smtClean="0">
                <a:cs typeface="Calibri"/>
              </a:rPr>
              <a:t>tion</a:t>
            </a:r>
            <a:endParaRPr lang="en-US" sz="2400" dirty="0" smtClean="0">
              <a:cs typeface="Calibri"/>
            </a:endParaRPr>
          </a:p>
          <a:p>
            <a:pPr marL="370840" marR="83941" indent="-342900">
              <a:lnSpc>
                <a:spcPct val="101725"/>
              </a:lnSpc>
              <a:spcBef>
                <a:spcPts val="877"/>
              </a:spcBef>
              <a:buBlip>
                <a:blip r:embed="rId2"/>
              </a:buBlip>
            </a:pPr>
            <a:r>
              <a:rPr lang="en-US" sz="2400" spc="0" dirty="0" smtClean="0">
                <a:cs typeface="Calibri"/>
              </a:rPr>
              <a:t>c</a:t>
            </a:r>
            <a:r>
              <a:rPr lang="en-US" sz="2400" spc="-44" dirty="0" smtClean="0">
                <a:cs typeface="Calibri"/>
              </a:rPr>
              <a:t>r</a:t>
            </a:r>
            <a:r>
              <a:rPr lang="en-US" sz="2400" spc="0" dirty="0" smtClean="0">
                <a:cs typeface="Calibri"/>
              </a:rPr>
              <a:t>e</a:t>
            </a:r>
            <a:r>
              <a:rPr lang="en-US" sz="2400" spc="-25" dirty="0" smtClean="0">
                <a:cs typeface="Calibri"/>
              </a:rPr>
              <a:t>a</a:t>
            </a:r>
            <a:r>
              <a:rPr lang="en-US" sz="2400" spc="0" dirty="0" smtClean="0">
                <a:cs typeface="Calibri"/>
              </a:rPr>
              <a:t>tiv</a:t>
            </a:r>
            <a:r>
              <a:rPr lang="en-US" sz="2400" spc="-9" dirty="0" smtClean="0">
                <a:cs typeface="Calibri"/>
              </a:rPr>
              <a:t>i</a:t>
            </a:r>
            <a:r>
              <a:rPr lang="en-US" sz="2400" spc="0" dirty="0" smtClean="0">
                <a:cs typeface="Calibri"/>
              </a:rPr>
              <a:t>ty</a:t>
            </a:r>
            <a:endParaRPr lang="en-US" sz="2400" dirty="0">
              <a:cs typeface="Calibri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57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STEAM Lessons Engage Students 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285875"/>
            <a:ext cx="8953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spc="0" dirty="0">
                <a:cs typeface="Calibri"/>
              </a:rPr>
              <a:t>The o</a:t>
            </a:r>
            <a:r>
              <a:rPr lang="en-US" sz="2400" spc="-50" dirty="0">
                <a:cs typeface="Calibri"/>
              </a:rPr>
              <a:t>r</a:t>
            </a:r>
            <a:r>
              <a:rPr lang="en-US" sz="2400" spc="-54" dirty="0">
                <a:cs typeface="Calibri"/>
              </a:rPr>
              <a:t>g</a:t>
            </a:r>
            <a:r>
              <a:rPr lang="en-US" sz="2400" spc="0" dirty="0">
                <a:cs typeface="Calibri"/>
              </a:rPr>
              <a:t>ani</a:t>
            </a:r>
            <a:r>
              <a:rPr lang="en-US" sz="2400" spc="-64" dirty="0">
                <a:cs typeface="Calibri"/>
              </a:rPr>
              <a:t>z</a:t>
            </a:r>
            <a:r>
              <a:rPr lang="en-US" sz="2400" spc="-19" dirty="0">
                <a:cs typeface="Calibri"/>
              </a:rPr>
              <a:t>a</a:t>
            </a:r>
            <a:r>
              <a:rPr lang="en-US" sz="2400" spc="0" dirty="0">
                <a:cs typeface="Calibri"/>
              </a:rPr>
              <a:t>t</a:t>
            </a:r>
            <a:r>
              <a:rPr lang="en-US" sz="2400" spc="-9" dirty="0">
                <a:cs typeface="Calibri"/>
              </a:rPr>
              <a:t>i</a:t>
            </a:r>
            <a:r>
              <a:rPr lang="en-US" sz="2400" spc="0" dirty="0">
                <a:cs typeface="Calibri"/>
              </a:rPr>
              <a:t>on</a:t>
            </a:r>
            <a:r>
              <a:rPr lang="en-US" sz="2400" spc="14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of c</a:t>
            </a:r>
            <a:r>
              <a:rPr lang="en-US" sz="2400" spc="-14" dirty="0">
                <a:cs typeface="Calibri"/>
              </a:rPr>
              <a:t>u</a:t>
            </a:r>
            <a:r>
              <a:rPr lang="en-US" sz="2400" spc="0" dirty="0">
                <a:cs typeface="Calibri"/>
              </a:rPr>
              <a:t>rr</a:t>
            </a:r>
            <a:r>
              <a:rPr lang="en-US" sz="2400" spc="-9" dirty="0">
                <a:cs typeface="Calibri"/>
              </a:rPr>
              <a:t>i</a:t>
            </a:r>
            <a:r>
              <a:rPr lang="en-US" sz="2400" spc="0" dirty="0">
                <a:cs typeface="Calibri"/>
              </a:rPr>
              <a:t>cul</a:t>
            </a:r>
            <a:r>
              <a:rPr lang="en-US" sz="2400" spc="-14" dirty="0">
                <a:cs typeface="Calibri"/>
              </a:rPr>
              <a:t>u</a:t>
            </a:r>
            <a:r>
              <a:rPr lang="en-US" sz="2400" spc="0" dirty="0">
                <a:cs typeface="Calibri"/>
              </a:rPr>
              <a:t>m</a:t>
            </a:r>
            <a:r>
              <a:rPr lang="en-US" sz="2400" spc="9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and</a:t>
            </a:r>
            <a:r>
              <a:rPr lang="en-US" sz="2400" spc="9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in</a:t>
            </a:r>
            <a:r>
              <a:rPr lang="en-US" sz="2400" spc="-50" dirty="0">
                <a:cs typeface="Calibri"/>
              </a:rPr>
              <a:t>s</a:t>
            </a:r>
            <a:r>
              <a:rPr lang="en-US" sz="2400" spc="0" dirty="0">
                <a:cs typeface="Calibri"/>
              </a:rPr>
              <a:t>tr</a:t>
            </a:r>
            <a:r>
              <a:rPr lang="en-US" sz="2400" spc="-14" dirty="0">
                <a:cs typeface="Calibri"/>
              </a:rPr>
              <a:t>u</a:t>
            </a:r>
            <a:r>
              <a:rPr lang="en-US" sz="2400" spc="0" dirty="0">
                <a:cs typeface="Calibri"/>
              </a:rPr>
              <a:t>ct</a:t>
            </a:r>
            <a:r>
              <a:rPr lang="en-US" sz="2400" spc="-9" dirty="0">
                <a:cs typeface="Calibri"/>
              </a:rPr>
              <a:t>i</a:t>
            </a:r>
            <a:r>
              <a:rPr lang="en-US" sz="2400" spc="0" dirty="0">
                <a:cs typeface="Calibri"/>
              </a:rPr>
              <a:t>on a</a:t>
            </a:r>
            <a:r>
              <a:rPr lang="en-US" sz="2400" spc="-44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ound </a:t>
            </a:r>
            <a:r>
              <a:rPr lang="en-US" sz="2400" spc="-34" dirty="0">
                <a:cs typeface="Calibri"/>
              </a:rPr>
              <a:t>s</a:t>
            </a:r>
            <a:r>
              <a:rPr lang="en-US" sz="2400" spc="0" dirty="0">
                <a:cs typeface="Calibri"/>
              </a:rPr>
              <a:t>tude</a:t>
            </a:r>
            <a:r>
              <a:rPr lang="en-US" sz="2400" spc="-34" dirty="0">
                <a:cs typeface="Calibri"/>
              </a:rPr>
              <a:t>n</a:t>
            </a:r>
            <a:r>
              <a:rPr lang="en-US" sz="2400" spc="0" dirty="0">
                <a:cs typeface="Calibri"/>
              </a:rPr>
              <a:t>t</a:t>
            </a:r>
            <a:r>
              <a:rPr lang="en-US" sz="2400" spc="24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que</a:t>
            </a:r>
            <a:r>
              <a:rPr lang="en-US" sz="2400" spc="-44" dirty="0">
                <a:cs typeface="Calibri"/>
              </a:rPr>
              <a:t>s</a:t>
            </a:r>
            <a:r>
              <a:rPr lang="en-US" sz="2400" spc="0" dirty="0">
                <a:cs typeface="Calibri"/>
              </a:rPr>
              <a:t>t</a:t>
            </a:r>
            <a:r>
              <a:rPr lang="en-US" sz="2400" spc="-9" dirty="0">
                <a:cs typeface="Calibri"/>
              </a:rPr>
              <a:t>i</a:t>
            </a:r>
            <a:r>
              <a:rPr lang="en-US" sz="2400" spc="0" dirty="0">
                <a:cs typeface="Calibri"/>
              </a:rPr>
              <a:t>ons,</a:t>
            </a:r>
            <a:r>
              <a:rPr lang="en-US" sz="2400" spc="14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whe</a:t>
            </a:r>
            <a:r>
              <a:rPr lang="en-US" sz="2400" spc="-34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e</a:t>
            </a:r>
            <a:r>
              <a:rPr lang="en-US" sz="2400" spc="-14" dirty="0">
                <a:cs typeface="Calibri"/>
              </a:rPr>
              <a:t> </a:t>
            </a:r>
            <a:r>
              <a:rPr lang="en-US" sz="2400" spc="-19" dirty="0">
                <a:cs typeface="Calibri"/>
              </a:rPr>
              <a:t>c</a:t>
            </a:r>
            <a:r>
              <a:rPr lang="en-US" sz="2400" spc="0" dirty="0">
                <a:cs typeface="Calibri"/>
              </a:rPr>
              <a:t>once</a:t>
            </a:r>
            <a:r>
              <a:rPr lang="en-US" sz="2400" spc="-14" dirty="0">
                <a:cs typeface="Calibri"/>
              </a:rPr>
              <a:t>p</a:t>
            </a:r>
            <a:r>
              <a:rPr lang="en-US" sz="2400" spc="0" dirty="0">
                <a:cs typeface="Calibri"/>
              </a:rPr>
              <a:t>ts</a:t>
            </a:r>
            <a:r>
              <a:rPr lang="en-US" sz="2400" spc="-9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and s</a:t>
            </a:r>
            <a:r>
              <a:rPr lang="en-US" sz="2400" spc="-9" dirty="0">
                <a:cs typeface="Calibri"/>
              </a:rPr>
              <a:t>k</a:t>
            </a:r>
            <a:r>
              <a:rPr lang="en-US" sz="2400" spc="0" dirty="0">
                <a:cs typeface="Calibri"/>
              </a:rPr>
              <a:t>i</a:t>
            </a:r>
            <a:r>
              <a:rPr lang="en-US" sz="2400" spc="-4" dirty="0">
                <a:cs typeface="Calibri"/>
              </a:rPr>
              <a:t>l</a:t>
            </a:r>
            <a:r>
              <a:rPr lang="en-US" sz="2400" spc="0" dirty="0">
                <a:cs typeface="Calibri"/>
              </a:rPr>
              <a:t>ls</a:t>
            </a:r>
            <a:r>
              <a:rPr lang="en-US" sz="2400" spc="9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a</a:t>
            </a:r>
            <a:r>
              <a:rPr lang="en-US" sz="2400" spc="-34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e</a:t>
            </a:r>
            <a:r>
              <a:rPr lang="en-US" sz="2400" spc="-14" dirty="0">
                <a:cs typeface="Calibri"/>
              </a:rPr>
              <a:t> </a:t>
            </a:r>
            <a:r>
              <a:rPr lang="en-US" sz="2400" spc="0" dirty="0">
                <a:cs typeface="Calibri"/>
              </a:rPr>
              <a:t>d</a:t>
            </a:r>
            <a:r>
              <a:rPr lang="en-US" sz="2400" spc="-14" dirty="0">
                <a:cs typeface="Calibri"/>
              </a:rPr>
              <a:t>e</a:t>
            </a:r>
            <a:r>
              <a:rPr lang="en-US" sz="2400" spc="-29" dirty="0">
                <a:cs typeface="Calibri"/>
              </a:rPr>
              <a:t>v</a:t>
            </a:r>
            <a:r>
              <a:rPr lang="en-US" sz="2400" spc="0" dirty="0">
                <a:cs typeface="Calibri"/>
              </a:rPr>
              <a:t>eloped </a:t>
            </a:r>
            <a:r>
              <a:rPr lang="en-US" sz="2400" spc="-14" dirty="0">
                <a:cs typeface="Calibri"/>
              </a:rPr>
              <a:t>t</a:t>
            </a:r>
            <a:r>
              <a:rPr lang="en-US" sz="2400" spc="0" dirty="0">
                <a:cs typeface="Calibri"/>
              </a:rPr>
              <a:t>h</a:t>
            </a:r>
            <a:r>
              <a:rPr lang="en-US" sz="2400" spc="-50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ough</a:t>
            </a:r>
            <a:r>
              <a:rPr lang="en-US" sz="2400" spc="14" dirty="0">
                <a:cs typeface="Calibri"/>
              </a:rPr>
              <a:t> </a:t>
            </a:r>
            <a:r>
              <a:rPr lang="en-US" sz="2400" spc="-34" dirty="0">
                <a:cs typeface="Calibri"/>
              </a:rPr>
              <a:t>r</a:t>
            </a:r>
            <a:r>
              <a:rPr lang="en-US" sz="2400" spc="0" dirty="0">
                <a:cs typeface="Calibri"/>
              </a:rPr>
              <a:t>ea</a:t>
            </a:r>
            <a:r>
              <a:rPr lang="en-US" sz="2400" spc="9" dirty="0">
                <a:cs typeface="Calibri"/>
              </a:rPr>
              <a:t>l</a:t>
            </a:r>
            <a:r>
              <a:rPr lang="en-US" sz="2400" spc="4" dirty="0">
                <a:cs typeface="Calibri"/>
              </a:rPr>
              <a:t>-</a:t>
            </a:r>
            <a:r>
              <a:rPr lang="en-US" sz="2400" spc="0" dirty="0">
                <a:cs typeface="Calibri"/>
              </a:rPr>
              <a:t>l</a:t>
            </a:r>
            <a:r>
              <a:rPr lang="en-US" sz="2400" spc="-4" dirty="0">
                <a:cs typeface="Calibri"/>
              </a:rPr>
              <a:t>i</a:t>
            </a:r>
            <a:r>
              <a:rPr lang="en-US" sz="2400" spc="-89" dirty="0">
                <a:cs typeface="Calibri"/>
              </a:rPr>
              <a:t>f</a:t>
            </a:r>
            <a:r>
              <a:rPr lang="en-US" sz="2400" spc="0" dirty="0">
                <a:cs typeface="Calibri"/>
              </a:rPr>
              <a:t>e </a:t>
            </a:r>
            <a:r>
              <a:rPr lang="en-US" sz="2400" spc="-25" dirty="0">
                <a:cs typeface="Calibri"/>
              </a:rPr>
              <a:t>c</a:t>
            </a:r>
            <a:r>
              <a:rPr lang="en-US" sz="2400" spc="0" dirty="0">
                <a:cs typeface="Calibri"/>
              </a:rPr>
              <a:t>o</a:t>
            </a:r>
            <a:r>
              <a:rPr lang="en-US" sz="2400" spc="-25" dirty="0">
                <a:cs typeface="Calibri"/>
              </a:rPr>
              <a:t>n</a:t>
            </a:r>
            <a:r>
              <a:rPr lang="en-US" sz="2400" spc="-39" dirty="0">
                <a:cs typeface="Calibri"/>
              </a:rPr>
              <a:t>t</a:t>
            </a:r>
            <a:r>
              <a:rPr lang="en-US" sz="2400" spc="-44" dirty="0">
                <a:cs typeface="Calibri"/>
              </a:rPr>
              <a:t>e</a:t>
            </a:r>
            <a:r>
              <a:rPr lang="en-US" sz="2400" spc="9" dirty="0">
                <a:cs typeface="Calibri"/>
              </a:rPr>
              <a:t>x</a:t>
            </a:r>
            <a:r>
              <a:rPr lang="en-US" sz="2400" spc="0" dirty="0">
                <a:cs typeface="Calibri"/>
              </a:rPr>
              <a:t>t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Transdisciplinary Approach</a:t>
            </a:r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1828800" y="3048000"/>
            <a:ext cx="51816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771900" y="43030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Inquiry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414</Words>
  <Application>Microsoft Office PowerPoint</Application>
  <PresentationFormat>On-screen Show (4:3)</PresentationFormat>
  <Paragraphs>92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Mylar</vt:lpstr>
      <vt:lpstr>STEAM @ RWES</vt:lpstr>
      <vt:lpstr>Agenda</vt:lpstr>
      <vt:lpstr>Outcomes</vt:lpstr>
      <vt:lpstr>What is STEAM?</vt:lpstr>
      <vt:lpstr>PowerPoint Presentation</vt:lpstr>
      <vt:lpstr>Why do you think it’s important to implement STEAM in elementary school?</vt:lpstr>
      <vt:lpstr>STEAM Lessons Engage Students in:</vt:lpstr>
      <vt:lpstr>PowerPoint Presentation</vt:lpstr>
      <vt:lpstr>Transdisciplinary Approach</vt:lpstr>
      <vt:lpstr>PowerPoint Presentation</vt:lpstr>
      <vt:lpstr>How can we engage in STEAM?</vt:lpstr>
      <vt:lpstr>Mathematical Practices</vt:lpstr>
      <vt:lpstr>Components of a 5E Lesson</vt:lpstr>
      <vt:lpstr>2014/2015 STEAM Initiatives at RWES  </vt:lpstr>
      <vt:lpstr>Technology Survey</vt:lpstr>
      <vt:lpstr>Technology Updates </vt:lpstr>
      <vt:lpstr>Technology Reminders  </vt:lpstr>
      <vt:lpstr>Technology Resources</vt:lpstr>
      <vt:lpstr>Let’s Review Our Outcomes: Can We:</vt:lpstr>
      <vt:lpstr>What Questions Do You Still Have?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@ RWES</dc:title>
  <dc:creator>Wes</dc:creator>
  <cp:lastModifiedBy>Wes</cp:lastModifiedBy>
  <cp:revision>20</cp:revision>
  <dcterms:created xsi:type="dcterms:W3CDTF">2014-08-05T14:01:25Z</dcterms:created>
  <dcterms:modified xsi:type="dcterms:W3CDTF">2014-08-14T14:29:14Z</dcterms:modified>
</cp:coreProperties>
</file>